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0" r:id="rId5"/>
    <p:sldId id="259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FF00"/>
    <a:srgbClr val="FFFF00"/>
    <a:srgbClr val="FF00FF"/>
    <a:srgbClr val="CC99FF"/>
    <a:srgbClr val="66FFFF"/>
    <a:srgbClr val="9966FF"/>
    <a:srgbClr val="00FFCC"/>
    <a:srgbClr val="F6692A"/>
    <a:srgbClr val="3399FF"/>
    <a:srgbClr val="CC00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7" d="100"/>
          <a:sy n="87" d="100"/>
        </p:scale>
        <p:origin x="-1464" y="-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12.04.2026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9.png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5.pn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7.png"/><Relationship Id="rId4" Type="http://schemas.microsoft.com/office/2007/relationships/hdphoto" Target="../media/hdphoto4.wdp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7.xml"/><Relationship Id="rId5" Type="http://schemas.microsoft.com/office/2007/relationships/hdphoto" Target="../media/hdphoto5.wdp"/><Relationship Id="rId4" Type="http://schemas.openxmlformats.org/officeDocument/2006/relationships/image" Target="../media/image59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microsoft.com/office/2007/relationships/hdphoto" Target="../media/hdphoto1.wdp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image" Target="../media/image12.png"/><Relationship Id="rId7" Type="http://schemas.openxmlformats.org/officeDocument/2006/relationships/image" Target="../media/image1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4.png"/><Relationship Id="rId5" Type="http://schemas.microsoft.com/office/2007/relationships/hdphoto" Target="../media/hdphoto2.wdp"/><Relationship Id="rId4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2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9.png"/><Relationship Id="rId11" Type="http://schemas.openxmlformats.org/officeDocument/2006/relationships/image" Target="../media/image24.png"/><Relationship Id="rId5" Type="http://schemas.openxmlformats.org/officeDocument/2006/relationships/image" Target="../media/image18.png"/><Relationship Id="rId10" Type="http://schemas.openxmlformats.org/officeDocument/2006/relationships/image" Target="../media/image23.png"/><Relationship Id="rId4" Type="http://schemas.openxmlformats.org/officeDocument/2006/relationships/image" Target="../media/image17.png"/><Relationship Id="rId9" Type="http://schemas.openxmlformats.org/officeDocument/2006/relationships/image" Target="../media/image22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6.png"/><Relationship Id="rId7" Type="http://schemas.openxmlformats.org/officeDocument/2006/relationships/image" Target="../media/image30.png"/><Relationship Id="rId12" Type="http://schemas.openxmlformats.org/officeDocument/2006/relationships/image" Target="../media/image3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11" Type="http://schemas.openxmlformats.org/officeDocument/2006/relationships/image" Target="../media/image34.png"/><Relationship Id="rId5" Type="http://schemas.openxmlformats.org/officeDocument/2006/relationships/image" Target="../media/image28.png"/><Relationship Id="rId10" Type="http://schemas.openxmlformats.org/officeDocument/2006/relationships/image" Target="../media/image33.png"/><Relationship Id="rId4" Type="http://schemas.openxmlformats.org/officeDocument/2006/relationships/image" Target="../media/image27.jpeg"/><Relationship Id="rId9" Type="http://schemas.openxmlformats.org/officeDocument/2006/relationships/image" Target="../media/image3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12" Type="http://schemas.openxmlformats.org/officeDocument/2006/relationships/image" Target="../media/image45.pn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11" Type="http://schemas.openxmlformats.org/officeDocument/2006/relationships/image" Target="../media/image44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60047" y="1340768"/>
            <a:ext cx="7772400" cy="1470025"/>
          </a:xfrm>
        </p:spPr>
        <p:txBody>
          <a:bodyPr>
            <a:norm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r>
              <a:rPr lang="ru-RU" sz="4000" b="1" i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Исследовательский </a:t>
            </a:r>
            <a:r>
              <a:rPr lang="ru-RU" sz="4000" b="1" i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проект</a:t>
            </a:r>
            <a: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/>
            </a:r>
            <a:br>
              <a:rPr lang="ru-RU" b="1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</a:br>
            <a:endParaRPr lang="ru-RU" b="1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32656"/>
            <a:ext cx="6400800" cy="432048"/>
          </a:xfrm>
        </p:spPr>
        <p:txBody>
          <a:bodyPr>
            <a:normAutofit/>
          </a:bodyPr>
          <a:lstStyle/>
          <a:p>
            <a:r>
              <a:rPr lang="ru-RU" sz="2100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МКДОУ «ЦРР – д/с № 4»</a:t>
            </a:r>
          </a:p>
          <a:p>
            <a:endParaRPr lang="ru-RU" dirty="0"/>
          </a:p>
        </p:txBody>
      </p:sp>
      <p:sp>
        <p:nvSpPr>
          <p:cNvPr id="4" name="Прямоугольник 3"/>
          <p:cNvSpPr/>
          <p:nvPr/>
        </p:nvSpPr>
        <p:spPr>
          <a:xfrm>
            <a:off x="4355975" y="3330317"/>
            <a:ext cx="4400805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Автор: </a:t>
            </a:r>
            <a:r>
              <a:rPr lang="ru-RU" sz="16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воспитанник подготовительной группы  МКДОУ </a:t>
            </a:r>
            <a:r>
              <a:rPr lang="ru-RU" sz="16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«ЦРР – д/с № 4»  </a:t>
            </a:r>
            <a:r>
              <a:rPr lang="ru-RU" sz="1600" b="1" i="1" dirty="0" err="1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Чурсин</a:t>
            </a:r>
            <a:r>
              <a:rPr lang="ru-RU" sz="16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 Гордей</a:t>
            </a:r>
          </a:p>
          <a:p>
            <a:r>
              <a:rPr lang="ru-RU" sz="16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Руководители: воспитатели </a:t>
            </a:r>
            <a:r>
              <a:rPr lang="ru-RU" sz="16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МКДОУ «ЦРР – д/с № </a:t>
            </a:r>
            <a:r>
              <a:rPr lang="ru-RU" sz="16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4»  Бойко </a:t>
            </a:r>
            <a:r>
              <a:rPr lang="ru-RU" sz="1600" b="1" i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Ольга </a:t>
            </a:r>
            <a:r>
              <a:rPr lang="ru-RU" sz="1600" b="1" i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Ивановна</a:t>
            </a:r>
            <a:endParaRPr lang="ru-RU" sz="1600" b="1" i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933935" y="6488668"/>
            <a:ext cx="166519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Анна 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– 2026г.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05212" y="2276872"/>
            <a:ext cx="8534131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«Что </a:t>
            </a:r>
            <a:r>
              <a:rPr lang="ru-RU" sz="5400" b="1" cap="none" spc="50" dirty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такое витамины</a:t>
            </a:r>
            <a:r>
              <a:rPr lang="ru-RU" sz="5400" b="1" cap="none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?»</a:t>
            </a:r>
            <a:endParaRPr lang="ru-RU" sz="5400" b="1" cap="none" spc="50" dirty="0">
              <a:ln w="11430"/>
              <a:gradFill>
                <a:gsLst>
                  <a:gs pos="25000">
                    <a:schemeClr val="accent2">
                      <a:satMod val="155000"/>
                    </a:schemeClr>
                  </a:gs>
                  <a:gs pos="100000">
                    <a:schemeClr val="accent2">
                      <a:shade val="45000"/>
                      <a:satMod val="165000"/>
                    </a:scheme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3216819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Скругленный прямоугольник 8"/>
          <p:cNvSpPr/>
          <p:nvPr/>
        </p:nvSpPr>
        <p:spPr>
          <a:xfrm>
            <a:off x="1059701" y="2781002"/>
            <a:ext cx="7282433" cy="2088816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27784" y="59551"/>
            <a:ext cx="3886000" cy="92333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5400" b="1" dirty="0" smtClean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Витамин</a:t>
            </a:r>
            <a:r>
              <a:rPr lang="en-US" sz="5400" b="1" dirty="0" smtClean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 D</a:t>
            </a:r>
            <a:endParaRPr lang="ru-RU" dirty="0"/>
          </a:p>
        </p:txBody>
      </p:sp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1238947"/>
            <a:ext cx="2502836" cy="141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151" y="1230496"/>
            <a:ext cx="2516291" cy="141541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79051" y="961467"/>
            <a:ext cx="31478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Жирные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сорта рыбы, рыбий жир</a:t>
            </a:r>
          </a:p>
        </p:txBody>
      </p:sp>
      <p:pic>
        <p:nvPicPr>
          <p:cNvPr id="3080" name="Picture 8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94430" y="5051506"/>
            <a:ext cx="1842154" cy="138349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3549671" y="6375916"/>
            <a:ext cx="204222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Молочные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продукты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967324" y="931170"/>
            <a:ext cx="76290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Грибы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46" b="13643"/>
          <a:stretch/>
        </p:blipFill>
        <p:spPr bwMode="auto">
          <a:xfrm>
            <a:off x="6798590" y="5051506"/>
            <a:ext cx="1859600" cy="141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70" y="4986232"/>
            <a:ext cx="1608806" cy="13734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631006" y="6375916"/>
            <a:ext cx="1574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Яичный желток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260505" y="6488373"/>
            <a:ext cx="9357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Капуста 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34739" y="2743182"/>
            <a:ext cx="7361536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Поддерживает здоровье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костей и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зубов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Укрепляет иммунитет, помогает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организму защищаться от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инфекций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Контролирует давление и обеспечивает нормальную работу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сердца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Оказывает влияние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нервную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систему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Снижает онкологические риски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5175935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908720"/>
            <a:ext cx="6657975" cy="4476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39751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2411759" y="1178429"/>
            <a:ext cx="2904391" cy="810411"/>
          </a:xfrm>
          <a:prstGeom prst="roundRect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" name="Скругленный прямоугольник 3"/>
          <p:cNvSpPr/>
          <p:nvPr/>
        </p:nvSpPr>
        <p:spPr>
          <a:xfrm>
            <a:off x="3114948" y="1412776"/>
            <a:ext cx="2880320" cy="795266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3600" b="1" dirty="0" smtClean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Витамины</a:t>
            </a:r>
            <a:endParaRPr lang="ru-RU" sz="3600" dirty="0"/>
          </a:p>
        </p:txBody>
      </p:sp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08104" y="2753814"/>
            <a:ext cx="2838313" cy="7852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620377" y="202973"/>
            <a:ext cx="7869462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Классификация витаминов</a:t>
            </a:r>
            <a:endParaRPr lang="ru-RU" sz="4400" b="1" dirty="0">
              <a:ln w="11430">
                <a:solidFill>
                  <a:srgbClr val="C0504D">
                    <a:lumMod val="75000"/>
                  </a:srgbClr>
                </a:solidFill>
              </a:ln>
              <a:solidFill>
                <a:srgbClr val="FA860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6" name="Скругленный прямоугольник 5"/>
          <p:cNvSpPr/>
          <p:nvPr/>
        </p:nvSpPr>
        <p:spPr>
          <a:xfrm>
            <a:off x="587787" y="2780928"/>
            <a:ext cx="2615615" cy="78525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Скругленный прямоугольник 6"/>
          <p:cNvSpPr/>
          <p:nvPr/>
        </p:nvSpPr>
        <p:spPr>
          <a:xfrm>
            <a:off x="4974746" y="3157628"/>
            <a:ext cx="2646716" cy="741870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>
                  <a:solidFill>
                    <a:srgbClr val="C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Жирорастворимые</a:t>
            </a:r>
            <a:endParaRPr lang="ru-RU" b="1" dirty="0">
              <a:ln w="1905">
                <a:solidFill>
                  <a:srgbClr val="C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8" name="Скругленный прямоугольник 7"/>
          <p:cNvSpPr/>
          <p:nvPr/>
        </p:nvSpPr>
        <p:spPr>
          <a:xfrm>
            <a:off x="1241713" y="3114239"/>
            <a:ext cx="2615615" cy="785259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ln w="1905">
                  <a:solidFill>
                    <a:srgbClr val="C00000"/>
                  </a:solidFill>
                </a:ln>
                <a:solidFill>
                  <a:schemeClr val="accent6">
                    <a:lumMod val="75000"/>
                  </a:schemeClr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Водорастворимые</a:t>
            </a:r>
            <a:endParaRPr lang="ru-RU" b="1" dirty="0">
              <a:ln w="1905">
                <a:solidFill>
                  <a:srgbClr val="C00000"/>
                </a:solidFill>
              </a:ln>
              <a:solidFill>
                <a:schemeClr val="accent6">
                  <a:lumMod val="75000"/>
                </a:schemeClr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Скругленный прямоугольник 8"/>
          <p:cNvSpPr/>
          <p:nvPr/>
        </p:nvSpPr>
        <p:spPr>
          <a:xfrm>
            <a:off x="467649" y="5063445"/>
            <a:ext cx="2589584" cy="803386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84991" y="5023232"/>
            <a:ext cx="2713037" cy="93404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0" name="Скругленный прямоугольник 9"/>
          <p:cNvSpPr/>
          <p:nvPr/>
        </p:nvSpPr>
        <p:spPr>
          <a:xfrm>
            <a:off x="1122478" y="5366460"/>
            <a:ext cx="3010613" cy="1000742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ru-RU" sz="1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Витамины комплекса </a:t>
            </a:r>
            <a:r>
              <a:rPr lang="en-US" sz="1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B</a:t>
            </a:r>
            <a:endParaRPr lang="ru-RU" sz="1600" b="1" dirty="0" smtClean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Wingdings" pitchFamily="2" charset="2"/>
              <a:buChar char="Ø"/>
            </a:pPr>
            <a:r>
              <a:rPr lang="ru-RU" sz="1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Витамин С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ru-RU" sz="1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Витамин РР</a:t>
            </a:r>
            <a:endParaRPr lang="ru-RU" sz="1600" b="1" dirty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Скругленный прямоугольник 10"/>
          <p:cNvSpPr/>
          <p:nvPr/>
        </p:nvSpPr>
        <p:spPr>
          <a:xfrm>
            <a:off x="4974746" y="5319469"/>
            <a:ext cx="3010613" cy="1015488"/>
          </a:xfrm>
          <a:prstGeom prst="round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285750" indent="-285750" algn="ctr">
              <a:buFont typeface="Wingdings" pitchFamily="2" charset="2"/>
              <a:buChar char="Ø"/>
            </a:pPr>
            <a:r>
              <a:rPr lang="ru-RU" sz="1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Витамин А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ru-RU" sz="1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Витамин </a:t>
            </a:r>
            <a:r>
              <a:rPr lang="en-US" sz="1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D</a:t>
            </a:r>
          </a:p>
          <a:p>
            <a:pPr marL="285750" indent="-285750" algn="ctr">
              <a:buFont typeface="Wingdings" pitchFamily="2" charset="2"/>
              <a:buChar char="Ø"/>
            </a:pPr>
            <a:r>
              <a:rPr lang="ru-RU" sz="1600" b="1" dirty="0" smtClean="0">
                <a:ln w="1905">
                  <a:solidFill>
                    <a:srgbClr val="C00000"/>
                  </a:solidFill>
                </a:ln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Витамин Е</a:t>
            </a:r>
            <a:endParaRPr lang="ru-RU" sz="1600" b="1" dirty="0">
              <a:ln w="1905">
                <a:solidFill>
                  <a:srgbClr val="C00000"/>
                </a:solidFill>
              </a:ln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</p:txBody>
      </p:sp>
      <p:cxnSp>
        <p:nvCxnSpPr>
          <p:cNvPr id="17" name="Прямая со стрелкой 16"/>
          <p:cNvCxnSpPr/>
          <p:nvPr/>
        </p:nvCxnSpPr>
        <p:spPr>
          <a:xfrm>
            <a:off x="5261146" y="2246006"/>
            <a:ext cx="1119434" cy="101561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0" name="Прямая со стрелкой 19"/>
          <p:cNvCxnSpPr/>
          <p:nvPr/>
        </p:nvCxnSpPr>
        <p:spPr>
          <a:xfrm flipH="1">
            <a:off x="2627785" y="2246006"/>
            <a:ext cx="1152127" cy="1110986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cxnSp>
        <p:nvCxnSpPr>
          <p:cNvPr id="28" name="Прямая со стрелкой 27"/>
          <p:cNvCxnSpPr/>
          <p:nvPr/>
        </p:nvCxnSpPr>
        <p:spPr>
          <a:xfrm>
            <a:off x="3347864" y="3927571"/>
            <a:ext cx="0" cy="13056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>
            <a:off x="5820863" y="3927571"/>
            <a:ext cx="0" cy="1305691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5"/>
          </a:lnRef>
          <a:fillRef idx="0">
            <a:schemeClr val="accent5"/>
          </a:fillRef>
          <a:effectRef idx="2">
            <a:schemeClr val="accent5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8064948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Выноска-облако 2"/>
          <p:cNvSpPr/>
          <p:nvPr/>
        </p:nvSpPr>
        <p:spPr>
          <a:xfrm>
            <a:off x="467544" y="313521"/>
            <a:ext cx="3744416" cy="1656184"/>
          </a:xfrm>
          <a:prstGeom prst="cloudCallout">
            <a:avLst>
              <a:gd name="adj1" fmla="val 41225"/>
              <a:gd name="adj2" fmla="val 92946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Неужели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не все витамины растворяются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воде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?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Выноска-облако 3"/>
          <p:cNvSpPr/>
          <p:nvPr/>
        </p:nvSpPr>
        <p:spPr>
          <a:xfrm>
            <a:off x="4823037" y="346111"/>
            <a:ext cx="2592288" cy="1656184"/>
          </a:xfrm>
          <a:prstGeom prst="cloudCallout">
            <a:avLst>
              <a:gd name="adj1" fmla="val -33950"/>
              <a:gd name="adj2" fmla="val 84535"/>
            </a:avLst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Отлично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!</a:t>
            </a:r>
          </a:p>
          <a:p>
            <a:pPr algn="ctr"/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Я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приступаю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опытам!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Picture 4" descr="http://sdo.academy21.ru/pluginfile.php/54447/course/summary/issldovatel-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09776" y="2456573"/>
            <a:ext cx="2818408" cy="44468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35962" y="5928793"/>
            <a:ext cx="907639" cy="9076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10233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4360" y="188639"/>
            <a:ext cx="8856984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Опыт № </a:t>
            </a:r>
            <a:r>
              <a:rPr lang="ru-RU" sz="4400" b="1" dirty="0" smtClean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1 «Витамин С и вода»  </a:t>
            </a:r>
            <a:endParaRPr lang="ru-RU" sz="4400" b="1" dirty="0">
              <a:ln w="11430">
                <a:solidFill>
                  <a:srgbClr val="C0504D">
                    <a:lumMod val="75000"/>
                  </a:srgbClr>
                </a:solidFill>
              </a:ln>
              <a:solidFill>
                <a:srgbClr val="FA860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446312" y="5688405"/>
            <a:ext cx="65527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Вывод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:   Витамин  C  полностью растворился  в   воде</a:t>
            </a:r>
          </a:p>
        </p:txBody>
      </p:sp>
    </p:spTree>
    <p:extLst>
      <p:ext uri="{BB962C8B-B14F-4D97-AF65-F5344CB8AC3E}">
        <p14:creationId xmlns:p14="http://schemas.microsoft.com/office/powerpoint/2010/main" val="34803905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179512" y="260648"/>
            <a:ext cx="8784976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Опыт № </a:t>
            </a:r>
            <a:r>
              <a:rPr lang="ru-RU" sz="4400" b="1" dirty="0" smtClean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2 </a:t>
            </a:r>
            <a:r>
              <a:rPr lang="ru-RU" sz="4400" b="1" dirty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«Витамин </a:t>
            </a:r>
            <a:r>
              <a:rPr lang="ru-RU" sz="4400" b="1" dirty="0" smtClean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А </a:t>
            </a:r>
            <a:r>
              <a:rPr lang="ru-RU" sz="4400" b="1" dirty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и вода»  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683568" y="5373216"/>
            <a:ext cx="770485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u="sng" dirty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</a:rPr>
              <a:t>Вывод: 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</a:rPr>
              <a:t>Витамин А не растворился в воде. После перемешивания на поверхности воды появилась маслянистая пленка с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</a:rPr>
              <a:t>кругами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43811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7668" b="92173" l="23482" r="76997">
                        <a14:foregroundMark x1="43450" y1="88019" x2="43450" y2="88019"/>
                        <a14:foregroundMark x1="62780" y1="88978" x2="62780" y2="88978"/>
                        <a14:foregroundMark x1="44409" y1="90415" x2="44409" y2="90415"/>
                        <a14:foregroundMark x1="61342" y1="11981" x2="61342" y2="11981"/>
                        <a14:foregroundMark x1="52716" y1="9585" x2="52716" y2="9585"/>
                        <a14:foregroundMark x1="25399" y1="33546" x2="25399" y2="33546"/>
                        <a14:foregroundMark x1="60224" y1="31949" x2="60224" y2="31949"/>
                        <a14:foregroundMark x1="46326" y1="31310" x2="46326" y2="31310"/>
                        <a14:foregroundMark x1="53674" y1="38658" x2="53674" y2="38658"/>
                        <a14:foregroundMark x1="53834" y1="40895" x2="53834" y2="40895"/>
                        <a14:backgroundMark x1="87540" y1="22524" x2="87540" y2="22524"/>
                        <a14:backgroundMark x1="7668" y1="13419" x2="7668" y2="13419"/>
                        <a14:backgroundMark x1="35783" y1="89776" x2="35783" y2="89776"/>
                        <a14:backgroundMark x1="23802" y1="69329" x2="23802" y2="69329"/>
                        <a14:backgroundMark x1="34824" y1="62460" x2="34824" y2="62460"/>
                        <a14:backgroundMark x1="33546" y1="19489" x2="33546" y2="19489"/>
                        <a14:backgroundMark x1="71725" y1="19489" x2="71725" y2="19489"/>
                        <a14:backgroundMark x1="67093" y1="42812" x2="67093" y2="42812"/>
                        <a14:backgroundMark x1="71246" y1="78754" x2="71246" y2="78754"/>
                        <a14:backgroundMark x1="52716" y1="77476" x2="52716" y2="7747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0511" t="4661" r="18174" b="4932"/>
          <a:stretch/>
        </p:blipFill>
        <p:spPr bwMode="auto">
          <a:xfrm>
            <a:off x="1214764" y="973835"/>
            <a:ext cx="3528392" cy="5202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Горизонтальный свиток 6"/>
          <p:cNvSpPr/>
          <p:nvPr/>
        </p:nvSpPr>
        <p:spPr>
          <a:xfrm rot="2340000">
            <a:off x="1300544" y="3049451"/>
            <a:ext cx="3272793" cy="1033272"/>
          </a:xfrm>
          <a:prstGeom prst="horizontalScroll">
            <a:avLst/>
          </a:prstGeom>
          <a:ln>
            <a:solidFill>
              <a:srgbClr val="C00000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769359" y="188640"/>
            <a:ext cx="3605282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1905">
                  <a:solidFill>
                    <a:srgbClr val="F79646">
                      <a:lumMod val="50000"/>
                    </a:srgbClr>
                  </a:solidFill>
                </a:ln>
                <a:solidFill>
                  <a:srgbClr val="FA860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Заключение</a:t>
            </a:r>
            <a:endParaRPr lang="ru-RU" sz="4400" dirty="0">
              <a:ln w="1905">
                <a:solidFill>
                  <a:srgbClr val="F79646">
                    <a:lumMod val="50000"/>
                  </a:srgbClr>
                </a:solidFill>
              </a:ln>
              <a:solidFill>
                <a:srgbClr val="FA8606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932040" y="1092489"/>
            <a:ext cx="3960440" cy="56323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Витамины 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играют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важную роль в здоровье 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человека</a:t>
            </a:r>
          </a:p>
          <a:p>
            <a:pPr algn="ctr"/>
            <a:endParaRPr lang="ru-RU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Витамины необходимы для здорового питания каждого 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человека</a:t>
            </a:r>
          </a:p>
          <a:p>
            <a:pPr algn="ctr"/>
            <a:endParaRPr lang="ru-RU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Свойства витаминов разнообразны, но все они в нужном количестве </a:t>
            </a:r>
            <a:endParaRPr lang="ru-RU" sz="2000" b="1" dirty="0" smtClean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algn="ctr"/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укрепляют </a:t>
            </a: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здоровье 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человека</a:t>
            </a:r>
          </a:p>
          <a:p>
            <a:pPr algn="ctr"/>
            <a:endParaRPr lang="ru-RU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	Чтобы не болеть, стоит употреблять  витамины, особенно зимой и </a:t>
            </a:r>
            <a:r>
              <a:rPr lang="ru-RU" sz="2000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весной</a:t>
            </a:r>
            <a:endParaRPr lang="ru-RU" sz="2000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1525" y="4839681"/>
            <a:ext cx="2547834" cy="1433663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 rot="2354698">
            <a:off x="1692084" y="3150589"/>
            <a:ext cx="274637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Гипотеза </a:t>
            </a:r>
          </a:p>
          <a:p>
            <a:pPr lvl="0" algn="ctr"/>
            <a:r>
              <a:rPr lang="ru-RU" sz="2400" b="1" spc="50" dirty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latin typeface="Arial" pitchFamily="34" charset="0"/>
                <a:cs typeface="Arial" pitchFamily="34" charset="0"/>
              </a:rPr>
              <a:t>доказана!</a:t>
            </a:r>
            <a:endParaRPr lang="ru-RU" sz="2400" b="1" spc="5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680308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31000" r="-3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60365" y="3253415"/>
            <a:ext cx="1761529" cy="5238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Овал 2"/>
          <p:cNvSpPr/>
          <p:nvPr/>
        </p:nvSpPr>
        <p:spPr>
          <a:xfrm>
            <a:off x="755576" y="3547942"/>
            <a:ext cx="1105272" cy="999180"/>
          </a:xfrm>
          <a:prstGeom prst="ellipse">
            <a:avLst/>
          </a:prstGeom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С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4" name="Овал 3"/>
          <p:cNvSpPr/>
          <p:nvPr/>
        </p:nvSpPr>
        <p:spPr>
          <a:xfrm>
            <a:off x="1071464" y="2214033"/>
            <a:ext cx="1008112" cy="941294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П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5" name="Овал 4"/>
          <p:cNvSpPr/>
          <p:nvPr/>
        </p:nvSpPr>
        <p:spPr>
          <a:xfrm>
            <a:off x="2195736" y="908720"/>
            <a:ext cx="1008112" cy="973005"/>
          </a:xfrm>
          <a:prstGeom prst="ellipse">
            <a:avLst/>
          </a:prstGeom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А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6" name="Овал 5"/>
          <p:cNvSpPr/>
          <p:nvPr/>
        </p:nvSpPr>
        <p:spPr>
          <a:xfrm>
            <a:off x="4056309" y="578996"/>
            <a:ext cx="1008112" cy="973005"/>
          </a:xfrm>
          <a:prstGeom prst="ellipse">
            <a:avLst/>
          </a:prstGeom>
          <a:solidFill>
            <a:srgbClr val="66FFFF"/>
          </a:solidFill>
          <a:ln>
            <a:solidFill>
              <a:srgbClr val="66FFFF"/>
            </a:solidFill>
          </a:ln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С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7" name="Овал 6"/>
          <p:cNvSpPr/>
          <p:nvPr/>
        </p:nvSpPr>
        <p:spPr>
          <a:xfrm>
            <a:off x="5933731" y="1015834"/>
            <a:ext cx="1000876" cy="973005"/>
          </a:xfrm>
          <a:prstGeom prst="ellipse">
            <a:avLst/>
          </a:prstGeom>
          <a:solidFill>
            <a:srgbClr val="CC99FF"/>
          </a:solidFill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angle"/>
          </a:sp3d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И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8" name="Овал 7"/>
          <p:cNvSpPr/>
          <p:nvPr/>
        </p:nvSpPr>
        <p:spPr>
          <a:xfrm>
            <a:off x="7568480" y="3717032"/>
            <a:ext cx="1000876" cy="973005"/>
          </a:xfrm>
          <a:prstGeom prst="ellipse">
            <a:avLst/>
          </a:prstGeom>
          <a:solidFill>
            <a:srgbClr val="00FF00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О</a:t>
            </a:r>
            <a:endParaRPr lang="ru-RU" sz="5400" dirty="0">
              <a:solidFill>
                <a:schemeClr val="bg1"/>
              </a:solidFill>
            </a:endParaRPr>
          </a:p>
        </p:txBody>
      </p:sp>
      <p:sp>
        <p:nvSpPr>
          <p:cNvPr id="9" name="Овал 8"/>
          <p:cNvSpPr/>
          <p:nvPr/>
        </p:nvSpPr>
        <p:spPr>
          <a:xfrm>
            <a:off x="6934607" y="2431909"/>
            <a:ext cx="1000876" cy="973005"/>
          </a:xfrm>
          <a:prstGeom prst="ellipse">
            <a:avLst/>
          </a:prstGeom>
          <a:solidFill>
            <a:srgbClr val="FF00FF"/>
          </a:solidFill>
          <a:scene3d>
            <a:camera prst="orthographicFront"/>
            <a:lightRig rig="threePt" dir="t"/>
          </a:scene3d>
          <a:sp3d>
            <a:bevelT prst="angle"/>
          </a:sp3d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5400" b="1" dirty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chemeClr val="bg1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Б</a:t>
            </a:r>
            <a:endParaRPr lang="ru-RU" sz="5400" dirty="0">
              <a:solidFill>
                <a:schemeClr val="bg1"/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3514" b="96965" l="9585" r="89617">
                        <a14:foregroundMark x1="52396" y1="6709" x2="52396" y2="6709"/>
                        <a14:foregroundMark x1="50799" y1="4313" x2="50799" y2="4313"/>
                        <a14:foregroundMark x1="43291" y1="92812" x2="43291" y2="92812"/>
                        <a14:foregroundMark x1="45527" y1="94888" x2="45527" y2="94888"/>
                        <a14:foregroundMark x1="45847" y1="5591" x2="45847" y2="5591"/>
                        <a14:foregroundMark x1="48243" y1="6390" x2="48243" y2="3514"/>
                        <a14:foregroundMark x1="51597" y1="4952" x2="51597" y2="495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46096" y="1433673"/>
            <a:ext cx="4228537" cy="42285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821910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815991" y="140635"/>
            <a:ext cx="3875613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1905"/>
                <a:solidFill>
                  <a:srgbClr val="F6692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Цель работы</a:t>
            </a:r>
            <a:endParaRPr lang="ru-RU" sz="4400" b="1" dirty="0">
              <a:solidFill>
                <a:srgbClr val="F6692A"/>
              </a:solidFill>
              <a:latin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5580112" y="3811687"/>
            <a:ext cx="2183995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1905"/>
                <a:solidFill>
                  <a:srgbClr val="F6692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Задачи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454766" y="1988840"/>
            <a:ext cx="4572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Ознакомление с витаминами и их 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cs typeface="Arial" pitchFamily="34" charset="0"/>
              </a:rPr>
              <a:t>особенностями</a:t>
            </a:r>
            <a:endParaRPr lang="ru-RU" b="1" dirty="0">
              <a:solidFill>
                <a:schemeClr val="tx2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374511" y="4395787"/>
            <a:ext cx="7304510" cy="246221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>
              <a:lnSpc>
                <a:spcPct val="200000"/>
              </a:lnSpc>
              <a:spcAft>
                <a:spcPts val="600"/>
              </a:spcAft>
            </a:pP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Выяснить что такое  «витамины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»</a:t>
            </a:r>
            <a:endParaRPr lang="ru-RU" b="1" dirty="0">
              <a:solidFill>
                <a:schemeClr val="tx2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 algn="r">
              <a:lnSpc>
                <a:spcPct val="200000"/>
              </a:lnSpc>
              <a:spcAft>
                <a:spcPts val="0"/>
              </a:spcAft>
            </a:pP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Узнать в каких продуктах содержатся 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витамины</a:t>
            </a:r>
            <a:endParaRPr lang="ru-RU" b="1" dirty="0">
              <a:solidFill>
                <a:schemeClr val="tx2"/>
              </a:solidFill>
              <a:latin typeface="Arial" pitchFamily="34" charset="0"/>
              <a:ea typeface="Calibri"/>
              <a:cs typeface="Arial" pitchFamily="34" charset="0"/>
            </a:endParaRPr>
          </a:p>
          <a:p>
            <a:pPr lvl="0" algn="ctr">
              <a:lnSpc>
                <a:spcPct val="200000"/>
              </a:lnSpc>
              <a:spcAft>
                <a:spcPts val="600"/>
              </a:spcAft>
            </a:pP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Понять, как витамины влияют на наш 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организм</a:t>
            </a:r>
          </a:p>
          <a:p>
            <a:pPr lvl="0" algn="ctr">
              <a:lnSpc>
                <a:spcPct val="200000"/>
              </a:lnSpc>
              <a:spcAft>
                <a:spcPts val="600"/>
              </a:spcAft>
            </a:pP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Исследовать </a:t>
            </a:r>
            <a:r>
              <a:rPr lang="ru-RU" b="1" dirty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группы </a:t>
            </a:r>
            <a:r>
              <a:rPr lang="ru-RU" b="1" dirty="0" smtClean="0">
                <a:solidFill>
                  <a:schemeClr val="tx2"/>
                </a:solidFill>
                <a:latin typeface="Arial" pitchFamily="34" charset="0"/>
                <a:ea typeface="Times New Roman"/>
                <a:cs typeface="Arial" pitchFamily="34" charset="0"/>
              </a:rPr>
              <a:t>витаминов</a:t>
            </a:r>
            <a:endParaRPr lang="ru-RU" b="1" dirty="0">
              <a:solidFill>
                <a:schemeClr val="tx2"/>
              </a:solidFill>
              <a:latin typeface="Arial" pitchFamily="34" charset="0"/>
              <a:ea typeface="Calibri"/>
              <a:cs typeface="Arial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7093" y="2928364"/>
            <a:ext cx="4177716" cy="146742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трелка вниз 10"/>
          <p:cNvSpPr/>
          <p:nvPr/>
        </p:nvSpPr>
        <p:spPr>
          <a:xfrm>
            <a:off x="2740766" y="1010432"/>
            <a:ext cx="484632" cy="978408"/>
          </a:xfrm>
          <a:prstGeom prst="downArrow">
            <a:avLst/>
          </a:prstGeom>
          <a:solidFill>
            <a:srgbClr val="F6692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4363" y="4581128"/>
            <a:ext cx="1006475" cy="42847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439" y="5746242"/>
            <a:ext cx="10064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5059" y="5199856"/>
            <a:ext cx="10064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6914" y="6390017"/>
            <a:ext cx="1006475" cy="427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375" b="97500" l="1438" r="96486">
                        <a14:foregroundMark x1="52236" y1="4625" x2="52236" y2="4625"/>
                        <a14:foregroundMark x1="46965" y1="6125" x2="46965" y2="6125"/>
                        <a14:foregroundMark x1="46645" y1="5875" x2="46645" y2="5875"/>
                        <a14:foregroundMark x1="40256" y1="2250" x2="40256" y2="2250"/>
                        <a14:foregroundMark x1="92812" y1="83250" x2="92812" y2="83250"/>
                        <a14:foregroundMark x1="49042" y1="3500" x2="48562" y2="137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5220072" y="140635"/>
            <a:ext cx="2736304" cy="3612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660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Овал 13"/>
          <p:cNvSpPr/>
          <p:nvPr/>
        </p:nvSpPr>
        <p:spPr>
          <a:xfrm>
            <a:off x="1006082" y="156129"/>
            <a:ext cx="2087695" cy="1418276"/>
          </a:xfrm>
          <a:prstGeom prst="ellipse">
            <a:avLst/>
          </a:prstGeom>
          <a:solidFill>
            <a:srgbClr val="CC99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Овал 12"/>
          <p:cNvSpPr/>
          <p:nvPr/>
        </p:nvSpPr>
        <p:spPr>
          <a:xfrm>
            <a:off x="170033" y="2714530"/>
            <a:ext cx="1778024" cy="1066887"/>
          </a:xfrm>
          <a:prstGeom prst="ellipse">
            <a:avLst/>
          </a:prstGeom>
          <a:solidFill>
            <a:srgbClr val="66FF33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Овал 11"/>
          <p:cNvSpPr/>
          <p:nvPr/>
        </p:nvSpPr>
        <p:spPr>
          <a:xfrm>
            <a:off x="2825658" y="3604112"/>
            <a:ext cx="2820255" cy="1060405"/>
          </a:xfrm>
          <a:prstGeom prst="ellipse">
            <a:avLst/>
          </a:prstGeom>
          <a:solidFill>
            <a:srgbClr val="ED9BE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Овал 10"/>
          <p:cNvSpPr/>
          <p:nvPr/>
        </p:nvSpPr>
        <p:spPr>
          <a:xfrm>
            <a:off x="6235579" y="2266318"/>
            <a:ext cx="2355661" cy="1194923"/>
          </a:xfrm>
          <a:prstGeom prst="ellipse">
            <a:avLst/>
          </a:prstGeom>
          <a:solidFill>
            <a:srgbClr val="66FFFF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0" name="Овал 9"/>
          <p:cNvSpPr/>
          <p:nvPr/>
        </p:nvSpPr>
        <p:spPr>
          <a:xfrm>
            <a:off x="4449140" y="156129"/>
            <a:ext cx="3572879" cy="1048874"/>
          </a:xfrm>
          <a:prstGeom prst="ellips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Овал 8"/>
          <p:cNvSpPr/>
          <p:nvPr/>
        </p:nvSpPr>
        <p:spPr>
          <a:xfrm>
            <a:off x="2601554" y="1311237"/>
            <a:ext cx="2747047" cy="1903991"/>
          </a:xfrm>
          <a:prstGeom prst="ellipse">
            <a:avLst/>
          </a:prstGeom>
          <a:solidFill>
            <a:srgbClr val="FFFF00"/>
          </a:solidFill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771800" y="1878513"/>
            <a:ext cx="2406556" cy="769441"/>
          </a:xfrm>
          <a:prstGeom prst="rect">
            <a:avLst/>
          </a:prstGeom>
          <a:ln w="38100">
            <a:noFill/>
          </a:ln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>
                <a:ln w="38100">
                  <a:noFill/>
                </a:ln>
                <a:solidFill>
                  <a:srgbClr val="F6692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  <a:cs typeface="Arial" pitchFamily="34" charset="0"/>
              </a:rPr>
              <a:t>Методы</a:t>
            </a:r>
          </a:p>
        </p:txBody>
      </p:sp>
      <p:sp>
        <p:nvSpPr>
          <p:cNvPr id="3" name="Прямоугольник 2"/>
          <p:cNvSpPr/>
          <p:nvPr/>
        </p:nvSpPr>
        <p:spPr>
          <a:xfrm>
            <a:off x="3851920" y="262533"/>
            <a:ext cx="4572000" cy="70788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Изучение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000" b="1" dirty="0" smtClean="0">
                <a:solidFill>
                  <a:srgbClr val="CC00CC"/>
                </a:solidFill>
                <a:latin typeface="Arial" pitchFamily="34" charset="0"/>
                <a:cs typeface="Arial" pitchFamily="34" charset="0"/>
              </a:rPr>
              <a:t>литературы и Интернета</a:t>
            </a:r>
            <a:endParaRPr lang="ru-RU" sz="2000" b="1" dirty="0">
              <a:solidFill>
                <a:srgbClr val="CC00CC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6455967" y="2549282"/>
            <a:ext cx="210608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Ознакомление </a:t>
            </a:r>
            <a:endParaRPr lang="ru-RU" sz="2000" b="1" dirty="0" smtClean="0">
              <a:solidFill>
                <a:srgbClr val="C00000"/>
              </a:solidFill>
              <a:latin typeface="Arial" pitchFamily="34" charset="0"/>
              <a:ea typeface="Times New Roman"/>
              <a:cs typeface="Arial" pitchFamily="34" charset="0"/>
            </a:endParaRPr>
          </a:p>
          <a:p>
            <a:r>
              <a:rPr lang="ru-RU" sz="2000" b="1" dirty="0" smtClean="0">
                <a:solidFill>
                  <a:srgbClr val="C00000"/>
                </a:solidFill>
                <a:latin typeface="Arial" pitchFamily="34" charset="0"/>
                <a:ea typeface="Times New Roman"/>
                <a:cs typeface="Arial" pitchFamily="34" charset="0"/>
              </a:rPr>
              <a:t>с витаминами</a:t>
            </a:r>
            <a:endParaRPr lang="ru-RU" sz="20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3137984" y="3990524"/>
            <a:ext cx="21956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7030A0"/>
                </a:solidFill>
                <a:latin typeface="Arial" pitchFamily="34" charset="0"/>
                <a:cs typeface="Arial" pitchFamily="34" charset="0"/>
              </a:rPr>
              <a:t>Эксперимент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08065" y="2964780"/>
            <a:ext cx="1301959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3399FF"/>
                </a:solidFill>
                <a:latin typeface="Arial" pitchFamily="34" charset="0"/>
                <a:cs typeface="Arial" pitchFamily="34" charset="0"/>
              </a:rPr>
              <a:t>Анализ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1117690" y="697558"/>
            <a:ext cx="1924438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solidFill>
                  <a:srgbClr val="FFFF00"/>
                </a:solidFill>
                <a:latin typeface="Arial" pitchFamily="34" charset="0"/>
                <a:cs typeface="Arial" pitchFamily="34" charset="0"/>
              </a:rPr>
              <a:t>РЕЗУЛЬТАТ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899592" y="5064192"/>
            <a:ext cx="732610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>
                <a:ln w="1905"/>
                <a:solidFill>
                  <a:srgbClr val="F6692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Объект исследования:</a:t>
            </a:r>
            <a:r>
              <a:rPr lang="ru-RU" sz="2400" b="1" dirty="0">
                <a:ln w="1905"/>
                <a:gradFill>
                  <a:gsLst>
                    <a:gs pos="0">
                      <a:srgbClr val="F79646">
                        <a:shade val="20000"/>
                        <a:satMod val="200000"/>
                      </a:srgbClr>
                    </a:gs>
                    <a:gs pos="78000">
                      <a:srgbClr val="F79646">
                        <a:tint val="90000"/>
                        <a:shade val="89000"/>
                        <a:satMod val="220000"/>
                      </a:srgbClr>
                    </a:gs>
                    <a:gs pos="100000">
                      <a:srgbClr val="F79646">
                        <a:tint val="12000"/>
                        <a:satMod val="255000"/>
                      </a:srgb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ru-RU" b="1" dirty="0">
                <a:solidFill>
                  <a:srgbClr val="002060"/>
                </a:solidFill>
                <a:latin typeface="Arial" charset="0"/>
              </a:rPr>
              <a:t> </a:t>
            </a:r>
            <a:r>
              <a:rPr lang="ru-RU" b="1" dirty="0">
                <a:solidFill>
                  <a:srgbClr val="0070C0"/>
                </a:solidFill>
                <a:latin typeface="Arial" charset="0"/>
              </a:rPr>
              <a:t>витамины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ln w="1905"/>
                <a:solidFill>
                  <a:srgbClr val="FA860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Предмет </a:t>
            </a:r>
            <a:r>
              <a:rPr lang="ru-RU" sz="2400" b="1" dirty="0">
                <a:ln w="1905"/>
                <a:solidFill>
                  <a:srgbClr val="FA8606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исследования: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</a:rPr>
              <a:t>итамины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</a:rPr>
              <a:t>и их воздействие на человеческий организм</a:t>
            </a:r>
            <a:endParaRPr lang="ru-RU" b="1" dirty="0" smtClean="0">
              <a:ln w="1905"/>
              <a:solidFill>
                <a:srgbClr val="0070C0"/>
              </a:soli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itchFamily="34" charset="0"/>
              <a:cs typeface="Arial" pitchFamily="34" charset="0"/>
            </a:endParaRP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2400" b="1" dirty="0" smtClean="0">
                <a:ln w="1905"/>
                <a:solidFill>
                  <a:srgbClr val="F6692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Гипотеза: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</a:rPr>
              <a:t>итамины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ea typeface="Times New Roman"/>
                <a:cs typeface="Arial" pitchFamily="34" charset="0"/>
              </a:rPr>
              <a:t>играют важную роль в здоровье человека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21" name="Выгнутая вправо стрелка 20"/>
          <p:cNvSpPr/>
          <p:nvPr/>
        </p:nvSpPr>
        <p:spPr>
          <a:xfrm>
            <a:off x="8022019" y="973542"/>
            <a:ext cx="1008112" cy="1440825"/>
          </a:xfrm>
          <a:prstGeom prst="curvedLeftArrow">
            <a:avLst/>
          </a:prstGeom>
          <a:solidFill>
            <a:srgbClr val="F6692A"/>
          </a:solidFill>
          <a:ln>
            <a:solidFill>
              <a:schemeClr val="bg1"/>
            </a:solidFill>
          </a:ln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22" name="Выгнутая вправо стрелка 21"/>
          <p:cNvSpPr/>
          <p:nvPr/>
        </p:nvSpPr>
        <p:spPr>
          <a:xfrm rot="4014278">
            <a:off x="6184745" y="3275319"/>
            <a:ext cx="1026260" cy="2232471"/>
          </a:xfrm>
          <a:prstGeom prst="curvedLeftArrow">
            <a:avLst/>
          </a:prstGeom>
          <a:solidFill>
            <a:srgbClr val="F6692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67589">
            <a:off x="1173394" y="3735923"/>
            <a:ext cx="1780972" cy="11066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4" name="Выгнутая вправо стрелка 23"/>
          <p:cNvSpPr/>
          <p:nvPr/>
        </p:nvSpPr>
        <p:spPr>
          <a:xfrm rot="10800000">
            <a:off x="257147" y="1123835"/>
            <a:ext cx="807849" cy="1458066"/>
          </a:xfrm>
          <a:prstGeom prst="curvedLeftArrow">
            <a:avLst/>
          </a:prstGeom>
          <a:solidFill>
            <a:srgbClr val="F6692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636533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1872" y="4725144"/>
            <a:ext cx="4221192" cy="14619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625823"/>
            <a:ext cx="5322582" cy="18526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3867171" y="2073566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Информацию мы искали в библиотеке,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интернете,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из рассказа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воспитателей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медсестры нашего д/с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331640" y="4725144"/>
            <a:ext cx="184731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sz="5400" b="1" dirty="0">
              <a:solidFill>
                <a:srgbClr val="FFC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54400" y="260648"/>
            <a:ext cx="5863464" cy="769441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4400" b="1" dirty="0" smtClean="0">
                <a:ln w="1905"/>
                <a:solidFill>
                  <a:srgbClr val="F6692A"/>
                </a:soli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itchFamily="34" charset="0"/>
              </a:rPr>
              <a:t>Реализация проекта</a:t>
            </a:r>
            <a:endParaRPr lang="ru-RU" sz="4400" b="1" dirty="0">
              <a:solidFill>
                <a:srgbClr val="F6692A"/>
              </a:solidFill>
              <a:latin typeface="Arial" pitchFamily="34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742298" y="5256058"/>
            <a:ext cx="288034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 вот что мы узнали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!</a:t>
            </a:r>
          </a:p>
        </p:txBody>
      </p:sp>
      <p:sp>
        <p:nvSpPr>
          <p:cNvPr id="10" name="Стрелка вниз 9"/>
          <p:cNvSpPr/>
          <p:nvPr/>
        </p:nvSpPr>
        <p:spPr>
          <a:xfrm>
            <a:off x="5910855" y="3573016"/>
            <a:ext cx="484632" cy="1000728"/>
          </a:xfrm>
          <a:prstGeom prst="downArrow">
            <a:avLst/>
          </a:prstGeom>
          <a:solidFill>
            <a:srgbClr val="F6692A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514" y="1876078"/>
            <a:ext cx="4634794" cy="46430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902715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2625064" y="267678"/>
            <a:ext cx="3785012" cy="92333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Витамины</a:t>
            </a:r>
            <a:endParaRPr lang="ru-RU" sz="5400" b="1" dirty="0">
              <a:ln w="11430">
                <a:solidFill>
                  <a:srgbClr val="C0504D">
                    <a:lumMod val="75000"/>
                  </a:srgbClr>
                </a:solidFill>
              </a:ln>
              <a:solidFill>
                <a:srgbClr val="FA860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4542380" y="1726828"/>
            <a:ext cx="4412710" cy="258532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«Витамин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придумал </a:t>
            </a:r>
            <a:r>
              <a:rPr lang="ru-RU" b="1" dirty="0" err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польско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- американский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ученый Казимир </a:t>
            </a:r>
            <a:r>
              <a:rPr lang="ru-RU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Функ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. Он открыл, что вещество («амин»), содержащееся в оболочке рисового зерна, жизненно необходимо. Соединив латинское слово   </a:t>
            </a:r>
            <a:r>
              <a:rPr lang="ru-RU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vita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 («жизнь») с «</a:t>
            </a:r>
            <a:r>
              <a:rPr lang="ru-RU" b="1" dirty="0" err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аминс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», получилось слово «витамин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» 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558" t="20116" r="12822" b="12226"/>
          <a:stretch/>
        </p:blipFill>
        <p:spPr>
          <a:xfrm>
            <a:off x="611560" y="1580997"/>
            <a:ext cx="3823366" cy="259998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11560" y="4552635"/>
            <a:ext cx="806489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indent="-342900" algn="ctr">
              <a:buFont typeface="Wingdings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Витамины – это такие вещества, которые помогают детям расти крепкими и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здоровыми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617944" y="5949280"/>
            <a:ext cx="784887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 отсутствии или недостатке витаминов развиваются тяжелые заболевания –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авитаминозы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755576" y="5383632"/>
            <a:ext cx="81369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Основным источником витаминов для человека является пища</a:t>
            </a:r>
          </a:p>
        </p:txBody>
      </p:sp>
    </p:spTree>
    <p:extLst>
      <p:ext uri="{BB962C8B-B14F-4D97-AF65-F5344CB8AC3E}">
        <p14:creationId xmlns:p14="http://schemas.microsoft.com/office/powerpoint/2010/main" val="27117464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674989" y="188640"/>
            <a:ext cx="7768602" cy="92333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5400" b="1" dirty="0" smtClean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Где живут витамины?</a:t>
            </a:r>
            <a:endParaRPr lang="ru-RU" sz="5400" b="1" dirty="0">
              <a:ln w="11430">
                <a:solidFill>
                  <a:srgbClr val="C0504D">
                    <a:lumMod val="75000"/>
                  </a:srgbClr>
                </a:solidFill>
              </a:ln>
              <a:solidFill>
                <a:srgbClr val="FA8606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  <a:latin typeface="Arial" panose="020B0604020202020204" pitchFamily="34" charset="0"/>
              <a:cs typeface="Arial" charset="0"/>
            </a:endParaRPr>
          </a:p>
        </p:txBody>
      </p:sp>
      <p:sp>
        <p:nvSpPr>
          <p:cNvPr id="4" name="Прямоугольник 3"/>
          <p:cNvSpPr/>
          <p:nvPr/>
        </p:nvSpPr>
        <p:spPr>
          <a:xfrm>
            <a:off x="1102495" y="1521658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Витамины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живут в овощах, фруктах, ягодах и других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продуктах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963014" y="5912405"/>
            <a:ext cx="712879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Наше здоровье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зависит от правильного питания, а еда должна быть не только вкусной, но и полезной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2757">
            <a:off x="4428667" y="4130944"/>
            <a:ext cx="2207794" cy="9003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10000" b="90000" l="10000" r="90000">
                        <a14:foregroundMark x1="43084" y1="82313" x2="43084" y2="8231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0814" y="3521431"/>
            <a:ext cx="1831968" cy="18319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cxnSp>
        <p:nvCxnSpPr>
          <p:cNvPr id="6" name="Прямая со стрелкой 5"/>
          <p:cNvCxnSpPr/>
          <p:nvPr/>
        </p:nvCxnSpPr>
        <p:spPr>
          <a:xfrm>
            <a:off x="2843808" y="3057603"/>
            <a:ext cx="3168352" cy="0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11" name="Прямая со стрелкой 10"/>
          <p:cNvCxnSpPr/>
          <p:nvPr/>
        </p:nvCxnSpPr>
        <p:spPr>
          <a:xfrm>
            <a:off x="2123728" y="4313989"/>
            <a:ext cx="2608931" cy="267139"/>
          </a:xfrm>
          <a:prstGeom prst="straightConnector1">
            <a:avLst/>
          </a:prstGeom>
          <a:ln w="57150">
            <a:tailEnd type="arrow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18" name="Прямоугольник 17"/>
          <p:cNvSpPr/>
          <p:nvPr/>
        </p:nvSpPr>
        <p:spPr>
          <a:xfrm>
            <a:off x="1220574" y="5264088"/>
            <a:ext cx="594371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Большое разнообразие витамин можно приобрести в аптеке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2160" y="1698469"/>
            <a:ext cx="2851032" cy="19016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2222" b="94667" l="8943" r="89973">
                        <a14:foregroundMark x1="27642" y1="6889" x2="27642" y2="6889"/>
                        <a14:foregroundMark x1="52575" y1="94667" x2="52575" y2="94667"/>
                        <a14:foregroundMark x1="36043" y1="92889" x2="36043" y2="92889"/>
                        <a14:foregroundMark x1="73984" y1="24444" x2="73984" y2="24444"/>
                        <a14:foregroundMark x1="25203" y1="61778" x2="25203" y2="61778"/>
                        <a14:foregroundMark x1="29539" y1="45778" x2="29539" y2="45778"/>
                        <a14:foregroundMark x1="22222" y1="23778" x2="22222" y2="23778"/>
                        <a14:foregroundMark x1="33604" y1="28444" x2="33604" y2="28444"/>
                        <a14:foregroundMark x1="49051" y1="26889" x2="49051" y2="26889"/>
                        <a14:foregroundMark x1="37127" y1="4222" x2="37127" y2="4222"/>
                        <a14:foregroundMark x1="41463" y1="2222" x2="41463" y2="2222"/>
                        <a14:backgroundMark x1="97561" y1="31778" x2="97561" y2="31778"/>
                        <a14:backgroundMark x1="76965" y1="64444" x2="76965" y2="64444"/>
                        <a14:backgroundMark x1="16802" y1="76222" x2="16802" y2="76222"/>
                        <a14:backgroundMark x1="16802" y1="37333" x2="16802" y2="37333"/>
                        <a14:backgroundMark x1="3794" y1="36222" x2="3794" y2="36222"/>
                        <a14:backgroundMark x1="15989" y1="95778" x2="15989" y2="9577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2237684"/>
            <a:ext cx="2987824" cy="36436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68286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Скругленный прямоугольник 3"/>
          <p:cNvSpPr/>
          <p:nvPr/>
        </p:nvSpPr>
        <p:spPr>
          <a:xfrm>
            <a:off x="1835696" y="2932046"/>
            <a:ext cx="5472608" cy="2040349"/>
          </a:xfrm>
          <a:prstGeom prst="roundRect">
            <a:avLst/>
          </a:prstGeom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406695" y="134694"/>
            <a:ext cx="3886000" cy="92333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5400" b="1" dirty="0" smtClean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Витамин А</a:t>
            </a:r>
            <a:endParaRPr lang="ru-RU" dirty="0"/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3210885"/>
            <a:ext cx="1355076" cy="136095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11008" y="1436594"/>
            <a:ext cx="1360958" cy="142786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212256" y="-6215063"/>
            <a:ext cx="2572528" cy="1800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008" y="1390650"/>
            <a:ext cx="1581623" cy="1427866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3352867"/>
            <a:ext cx="1365206" cy="1365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5011" y="5205473"/>
            <a:ext cx="1751620" cy="134470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4221" y="5181458"/>
            <a:ext cx="2162036" cy="12972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8" name="Picture 14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23701" y="5126838"/>
            <a:ext cx="1351842" cy="13518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1857751" y="3075057"/>
            <a:ext cx="5256585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частвует </a:t>
            </a:r>
            <a:r>
              <a:rPr lang="ru-RU" b="1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 </a:t>
            </a:r>
            <a:r>
              <a:rPr lang="ru-RU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обмене веществ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Укрепляет кости и зубы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Влияет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формирование жировых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отложений 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еобходим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для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обновления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клеток 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омогает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замедлить старение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организма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039" name="Picture 15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9069" t="61158" b="-2470"/>
          <a:stretch/>
        </p:blipFill>
        <p:spPr bwMode="auto">
          <a:xfrm>
            <a:off x="2729789" y="5205473"/>
            <a:ext cx="1783163" cy="135190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40" name="Picture 16"/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335" r="32833" b="67490"/>
          <a:stretch/>
        </p:blipFill>
        <p:spPr bwMode="auto">
          <a:xfrm>
            <a:off x="2556077" y="1419000"/>
            <a:ext cx="1827072" cy="135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27584" y="1128817"/>
            <a:ext cx="74257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Тыква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7173" y="2932046"/>
            <a:ext cx="96936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Морковь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75" t="6624" r="10172" b="5737"/>
          <a:stretch/>
        </p:blipFill>
        <p:spPr bwMode="auto">
          <a:xfrm>
            <a:off x="4780714" y="1471030"/>
            <a:ext cx="1728565" cy="135899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7385413" y="1170387"/>
            <a:ext cx="57740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Сыр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1802" y="6478680"/>
            <a:ext cx="11505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Помидоры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556468" y="6403492"/>
            <a:ext cx="73622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Хурма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7308304" y="3017428"/>
            <a:ext cx="157453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Яичный желток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732311" y="1191579"/>
            <a:ext cx="18040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Болгарский перец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872488" y="6396289"/>
            <a:ext cx="161640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Говяжья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печень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7535262" y="6396288"/>
            <a:ext cx="85510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Молоко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2682857" y="1163253"/>
            <a:ext cx="14013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Жирная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рыба</a:t>
            </a:r>
          </a:p>
        </p:txBody>
      </p:sp>
    </p:spTree>
    <p:extLst>
      <p:ext uri="{BB962C8B-B14F-4D97-AF65-F5344CB8AC3E}">
        <p14:creationId xmlns:p14="http://schemas.microsoft.com/office/powerpoint/2010/main" val="2031790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814736" y="2846644"/>
            <a:ext cx="5616624" cy="2166531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723072" y="156125"/>
            <a:ext cx="3886000" cy="923330"/>
          </a:xfrm>
          <a:prstGeom prst="rect">
            <a:avLst/>
          </a:prstGeom>
          <a:noFill/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5400" b="1" dirty="0" smtClean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Витамин В</a:t>
            </a:r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9162" y="1446520"/>
            <a:ext cx="1287693" cy="128485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572" r="11494"/>
          <a:stretch/>
        </p:blipFill>
        <p:spPr>
          <a:xfrm>
            <a:off x="323528" y="3101550"/>
            <a:ext cx="1243483" cy="1575335"/>
          </a:xfrm>
          <a:prstGeom prst="rect">
            <a:avLst/>
          </a:prstGeom>
        </p:spPr>
      </p:pic>
      <p:pic>
        <p:nvPicPr>
          <p:cNvPr id="2054" name="Picture 6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5108015"/>
            <a:ext cx="1413830" cy="140594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576"/>
          <a:stretch/>
        </p:blipFill>
        <p:spPr bwMode="auto">
          <a:xfrm>
            <a:off x="2290583" y="1397233"/>
            <a:ext cx="1800200" cy="133413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6" name="Picture 8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69" r="8101"/>
          <a:stretch/>
        </p:blipFill>
        <p:spPr bwMode="auto">
          <a:xfrm>
            <a:off x="392115" y="5108015"/>
            <a:ext cx="1361788" cy="13541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7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66774" y="3101550"/>
            <a:ext cx="1181501" cy="15753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8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209" b="13418"/>
          <a:stretch/>
        </p:blipFill>
        <p:spPr bwMode="auto">
          <a:xfrm>
            <a:off x="4860032" y="1446520"/>
            <a:ext cx="1582990" cy="12881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9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1398" y="5113659"/>
            <a:ext cx="1658059" cy="139466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0" name="Picture 12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16" t="13932" r="3366" b="14367"/>
          <a:stretch/>
        </p:blipFill>
        <p:spPr bwMode="auto">
          <a:xfrm>
            <a:off x="7085336" y="5126987"/>
            <a:ext cx="1661906" cy="13989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61" name="Picture 13"/>
          <p:cNvPicPr>
            <a:picLocks noChangeAspect="1" noChangeArrowheads="1"/>
          </p:cNvPicPr>
          <p:nvPr/>
        </p:nvPicPr>
        <p:blipFill rotWithShape="1"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81" t="11599" r="11878" b="12286"/>
          <a:stretch/>
        </p:blipFill>
        <p:spPr bwMode="auto">
          <a:xfrm>
            <a:off x="7146881" y="1519223"/>
            <a:ext cx="1452312" cy="121541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1753903" y="2914246"/>
            <a:ext cx="5599923" cy="203132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Приходит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 помощь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иммунитету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лучшает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состояние кожи и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волос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оддерживает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гормональный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баланс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омогает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справляться со стрессами и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нагрузками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оддерживает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работу пищеварительной, нервной, сердечно-сосудистой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систем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742121" y="6462203"/>
            <a:ext cx="1436612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Красная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рыба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7732538" y="6451848"/>
            <a:ext cx="63729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Яйца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2677687" y="1138743"/>
            <a:ext cx="881973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Шпинат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5240292" y="1208178"/>
            <a:ext cx="82246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Курица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443252" y="1208177"/>
            <a:ext cx="133709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Хлеб ржаной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7096384" y="1243344"/>
            <a:ext cx="163980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Молоко коровье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2819522" y="6417983"/>
            <a:ext cx="74013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Орехи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669209" y="6372009"/>
            <a:ext cx="88517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Бананы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512137" y="2895490"/>
            <a:ext cx="866264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Фасоль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7732538" y="2846644"/>
            <a:ext cx="9319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Овсянка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868110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50000" r="-5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Скругленный прямоугольник 13"/>
          <p:cNvSpPr/>
          <p:nvPr/>
        </p:nvSpPr>
        <p:spPr>
          <a:xfrm>
            <a:off x="1886027" y="2996952"/>
            <a:ext cx="5170086" cy="1972418"/>
          </a:xfrm>
          <a:prstGeom prst="roundRect">
            <a:avLst/>
          </a:prstGeom>
          <a:solidFill>
            <a:schemeClr val="bg1"/>
          </a:solidFill>
          <a:ln w="38100"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Прямоугольник 1"/>
          <p:cNvSpPr/>
          <p:nvPr/>
        </p:nvSpPr>
        <p:spPr>
          <a:xfrm>
            <a:off x="2641940" y="116632"/>
            <a:ext cx="3886000" cy="923330"/>
          </a:xfrm>
          <a:prstGeom prst="rect">
            <a:avLst/>
          </a:prstGeom>
          <a:ln w="38100">
            <a:solidFill>
              <a:schemeClr val="bg1"/>
            </a:solidFill>
          </a:ln>
        </p:spPr>
        <p:txBody>
          <a:bodyPr wrap="none">
            <a:spAutoFit/>
          </a:bodyPr>
          <a:lstStyle/>
          <a:p>
            <a:r>
              <a:rPr lang="ru-RU" sz="5400" b="1" dirty="0" smtClean="0">
                <a:ln w="11430">
                  <a:solidFill>
                    <a:srgbClr val="C0504D">
                      <a:lumMod val="75000"/>
                    </a:srgbClr>
                  </a:solidFill>
                </a:ln>
                <a:solidFill>
                  <a:srgbClr val="FA8606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  <a:latin typeface="Arial" panose="020B0604020202020204" pitchFamily="34" charset="0"/>
                <a:cs typeface="Arial" charset="0"/>
              </a:rPr>
              <a:t>Витамин С</a:t>
            </a:r>
            <a:endParaRPr lang="ru-RU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479903"/>
            <a:ext cx="1800200" cy="13522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2157" y="1449004"/>
            <a:ext cx="1455008" cy="132273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4843" y="5157192"/>
            <a:ext cx="1780728" cy="132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2431" y="5190402"/>
            <a:ext cx="1760370" cy="13288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000" b="20286"/>
          <a:stretch/>
        </p:blipFill>
        <p:spPr bwMode="auto">
          <a:xfrm>
            <a:off x="4641141" y="5190166"/>
            <a:ext cx="2083263" cy="132820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762" y="3448202"/>
            <a:ext cx="1482905" cy="13817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4" name="Picture 10"/>
          <p:cNvPicPr>
            <a:picLocks noChangeAspect="1" noChangeArrowheads="1"/>
          </p:cNvPicPr>
          <p:nvPr/>
        </p:nvPicPr>
        <p:blipFill rotWithShape="1"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650"/>
          <a:stretch/>
        </p:blipFill>
        <p:spPr bwMode="auto">
          <a:xfrm>
            <a:off x="246257" y="3429000"/>
            <a:ext cx="1516983" cy="14009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31260" y="5166933"/>
            <a:ext cx="1970247" cy="131973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257" y="1479903"/>
            <a:ext cx="1969393" cy="13460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31414" y="1195500"/>
            <a:ext cx="16041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Красная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рябина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2906207" y="1194310"/>
            <a:ext cx="1114408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Ш</a:t>
            </a:r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иповник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854918" y="1195500"/>
            <a:ext cx="186948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Чёрная смородина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7107256" y="1186792"/>
            <a:ext cx="18040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Болгарский </a:t>
            </a:r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перец</a:t>
            </a:r>
          </a:p>
        </p:txBody>
      </p:sp>
      <p:pic>
        <p:nvPicPr>
          <p:cNvPr id="1037" name="Picture 13"/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1762" y="1487727"/>
            <a:ext cx="1455008" cy="134444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475019" y="3090445"/>
            <a:ext cx="105945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Облепиха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7186957" y="3061156"/>
            <a:ext cx="164461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Укроп, петрушка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755576" y="6399098"/>
            <a:ext cx="107676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Клубника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7435441" y="6440157"/>
            <a:ext cx="89434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Яблоки</a:t>
            </a:r>
            <a:r>
              <a:rPr lang="ru-RU" dirty="0" smtClean="0"/>
              <a:t> </a:t>
            </a:r>
            <a:endParaRPr lang="ru-RU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4659889" y="6448558"/>
            <a:ext cx="2078646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Лимоны, апельсины 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023146" y="6500276"/>
            <a:ext cx="2586477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1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Капуста цветная, брокколи</a:t>
            </a:r>
            <a:endParaRPr lang="ru-RU" sz="1400" b="1" dirty="0">
              <a:solidFill>
                <a:srgbClr val="C00000"/>
              </a:solidFill>
              <a:latin typeface="Arial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1718105" y="3061156"/>
            <a:ext cx="5419758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Укрепляет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иммунную систему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человека 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Борется с  вирусами и бактериями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У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скоряет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процесс заживления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ран</a:t>
            </a: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З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амедляет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процесс старения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организма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  <a:p>
            <a:pPr marL="285750" indent="-285750" algn="ctr">
              <a:buFont typeface="Wingdings" pitchFamily="2" charset="2"/>
              <a:buChar char="v"/>
            </a:pP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П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рименяется </a:t>
            </a:r>
            <a:r>
              <a:rPr lang="ru-RU" b="1" dirty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как общеукрепляющее средство при </a:t>
            </a:r>
            <a:r>
              <a:rPr lang="ru-RU" b="1" dirty="0" smtClean="0">
                <a:solidFill>
                  <a:srgbClr val="0070C0"/>
                </a:solidFill>
                <a:latin typeface="Arial" pitchFamily="34" charset="0"/>
                <a:cs typeface="Arial" pitchFamily="34" charset="0"/>
              </a:rPr>
              <a:t>болезнях</a:t>
            </a:r>
            <a:endParaRPr lang="ru-RU" b="1" dirty="0">
              <a:solidFill>
                <a:srgbClr val="0070C0"/>
              </a:solidFill>
              <a:latin typeface="Arial" pitchFamily="34" charset="0"/>
              <a:cs typeface="Arial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84236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1094</TotalTime>
  <Words>491</Words>
  <Application>Microsoft Office PowerPoint</Application>
  <PresentationFormat>Экран (4:3)</PresentationFormat>
  <Paragraphs>130</Paragraphs>
  <Slides>17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18" baseType="lpstr">
      <vt:lpstr>Тема Office</vt:lpstr>
      <vt:lpstr>Исследовательский проект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Исследовательский проект  «Что такое витамины?»</dc:title>
  <dc:creator>User_PC</dc:creator>
  <cp:lastModifiedBy>User_PC</cp:lastModifiedBy>
  <cp:revision>99</cp:revision>
  <dcterms:created xsi:type="dcterms:W3CDTF">2025-10-03T16:27:54Z</dcterms:created>
  <dcterms:modified xsi:type="dcterms:W3CDTF">2026-04-12T15:34:11Z</dcterms:modified>
</cp:coreProperties>
</file>